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3"/>
    <a:srgbClr val="E442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79" autoAdjust="0"/>
    <p:restoredTop sz="94740"/>
  </p:normalViewPr>
  <p:slideViewPr>
    <p:cSldViewPr snapToGrid="0">
      <p:cViewPr varScale="1">
        <p:scale>
          <a:sx n="124" d="100"/>
          <a:sy n="124" d="100"/>
        </p:scale>
        <p:origin x="4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28883C-1093-9EE5-E9CC-0A324D1A10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28A3197-9690-F771-2BE3-FF2C8A9B50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491AAC4-3EB1-65CC-1719-AB844917F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9554E8F-45C3-0876-BCE2-E7F767BCC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F3F7694-5419-6A2E-24FF-10B0F0E4C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85351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DB1AB5-9E3B-D439-9C64-0CD0F1C8A2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8EC2D90B-9C55-C047-1B88-2CD6316289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5F5A3E4-70D0-BF98-274A-7F7445225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EB00216-D236-6430-0F41-E8FEB1A45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2577E5-0744-299C-03A8-0DAA23971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58206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F6F9F840-33A1-FFA4-804A-FE86CF40A0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7531434-9BDE-A6F2-A1AC-801D769CF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CD4868A-CF3B-23C8-8E54-97ECAB39F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360F6C6-942D-00EB-8C5C-74656A2FE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6B8BCEE-9CBE-B3A3-C5C6-E93C884C1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01117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995DFB-F78A-8F19-9259-9B98450E8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77F2E0F-E4C8-107F-1D9A-971C6354F4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855B1BC-48D4-BD0A-02EF-027DCC00A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9C995A6-6538-3CD8-519E-CFD563237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F2E3096-7428-B855-0A70-16A105F81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4514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765EFF-1DF1-882C-F17C-FA552EAAB5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515D5CE-7CDC-E5BB-1781-0775FAD2A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613C8E7-1DCB-C35F-9F2B-A9B194F6A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078F598-A088-B874-6542-2266F9BD3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D66C35F-80E4-F8BC-F09B-6306C4AD5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07650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FF2A64-FE08-CC19-B2D2-06AA185F1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D6EF1AA-5E7B-D55B-AB2C-E751C7F2F6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D0EA49D-22C7-C766-8E26-647A48A1DC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DF02AC7-F6B6-EAF5-04D4-023CA2F64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7E9C4AD-0C62-AFF3-BD3F-AD6A95B8A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F2A271A-2CD9-A6A9-5311-BB7D04597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5260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282D1C2-46B9-CEE3-8494-5AE9887D9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66E9590-9428-8E17-60D0-DF1289F27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AE6000A-73C5-B8B3-A71B-ED38031BEA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2EDE5076-3FAB-C001-1869-ABBB0A4302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C525F265-4D60-1ECB-D921-40857B0FBF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EE3DFF24-D5EE-FE58-EEE6-013043E80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7ABA684F-6CDF-5906-487C-B9BBECAB8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3FBE34E-E649-FC12-9DE7-30688E0D89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9395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831EBAD-21FF-4D3F-8BCD-F7F5921E7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D030D35-F9D9-C0AE-ECF3-548E22027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A7467F0-6D32-69BA-83AA-905A849AE0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DAA8995-8DC2-3D08-7806-F70BB3FC2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8552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4CB341AD-CCA9-E057-DB47-3CCFA8CC44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1DDC4AE9-3A3D-6376-AFD7-6B29BE862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07730385-34D8-6573-1FEA-98DA4AA6E2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887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38660F-2837-A967-37CB-A437F0B8D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2FC9203-D7CA-2660-0DDB-C68D19BEC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973DFA1-5ED8-47EE-93D3-E0E8D6D865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9CC71CB-9069-6650-FB6A-53EFB6D1A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50C1076-DFC8-1A4C-A016-7CBDF9395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8156699-C200-664B-C18B-C5F02A251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1570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0EEB312-DFF9-C616-7D0D-0A6B9D6DA6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89E53A-B6D7-B179-994A-112D77FE60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0B05E80-A727-4674-8077-3588F1F859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0DEA679-5C9C-CC25-F07F-CFF2581F3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79AAFE4-24B5-DC57-8DC8-474C1D963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42850BB-5C3E-1E6E-D79C-06AFFA85C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6881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0D743A3-2316-C1B1-2D92-CD37EDAB1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E5D88DD-352F-FEE5-E8EF-68DB5DC79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92336F7-C4F2-8E3C-D95D-DCC8DE2B53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32906-4D5E-4194-B5F3-AF36B99F7799}" type="datetimeFigureOut">
              <a:rPr lang="pl-PL" smtClean="0"/>
              <a:t>7.10.2025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D52D20E-C001-E369-CEE9-3CE87F97A1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792CA1E-6B14-8629-5C00-30DD84EFF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42373-0774-4CD5-8B81-DB50A1A2BAC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9859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obelprize.org/prizes/medicine/2025/popular-information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nobelprize.org/uploads/2025/10/advanced-medicineprize2025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67A749A6-A81B-B00B-844E-1D5741E37EEA}"/>
              </a:ext>
            </a:extLst>
          </p:cNvPr>
          <p:cNvSpPr txBox="1"/>
          <p:nvPr/>
        </p:nvSpPr>
        <p:spPr>
          <a:xfrm>
            <a:off x="1172310" y="4453569"/>
            <a:ext cx="50436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000" b="1" dirty="0">
                <a:solidFill>
                  <a:srgbClr val="223363"/>
                </a:solidFill>
                <a:latin typeface="Bree Serif" panose="02000503040000020004" pitchFamily="2" charset="-18"/>
              </a:rPr>
              <a:t>Nagroda Nobla w dziedzinie </a:t>
            </a:r>
            <a:br>
              <a:rPr lang="pl-PL" sz="3000" b="1" dirty="0">
                <a:solidFill>
                  <a:srgbClr val="223363"/>
                </a:solidFill>
                <a:latin typeface="Bree Serif" panose="02000503040000020004" pitchFamily="2" charset="-18"/>
              </a:rPr>
            </a:br>
            <a:r>
              <a:rPr lang="pl-PL" sz="3000" b="1" dirty="0">
                <a:solidFill>
                  <a:srgbClr val="223363"/>
                </a:solidFill>
                <a:latin typeface="Bree Serif" panose="02000503040000020004" pitchFamily="2" charset="-18"/>
              </a:rPr>
              <a:t>fizjologii lub medycyny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BB1096C7-6649-846D-A700-85672D5BFCD7}"/>
              </a:ext>
            </a:extLst>
          </p:cNvPr>
          <p:cNvSpPr txBox="1"/>
          <p:nvPr/>
        </p:nvSpPr>
        <p:spPr>
          <a:xfrm>
            <a:off x="1172310" y="2506952"/>
            <a:ext cx="455168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>
                <a:solidFill>
                  <a:srgbClr val="E44225"/>
                </a:solidFill>
                <a:latin typeface="Bree Serif" panose="02000503040000020004" pitchFamily="2" charset="-18"/>
              </a:rPr>
              <a:t>Tydzień</a:t>
            </a:r>
          </a:p>
          <a:p>
            <a:r>
              <a:rPr lang="pl-PL" sz="6000" b="1" dirty="0">
                <a:solidFill>
                  <a:srgbClr val="E44225"/>
                </a:solidFill>
                <a:latin typeface="Bree Serif" panose="02000503040000020004" pitchFamily="2" charset="-18"/>
              </a:rPr>
              <a:t>Noblowski</a:t>
            </a:r>
          </a:p>
        </p:txBody>
      </p:sp>
    </p:spTree>
    <p:extLst>
      <p:ext uri="{BB962C8B-B14F-4D97-AF65-F5344CB8AC3E}">
        <p14:creationId xmlns:p14="http://schemas.microsoft.com/office/powerpoint/2010/main" val="3141861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C7A2416E-9CAC-E70F-AA4A-D81C1330B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47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D41FFA7F-D9EB-91A3-8E28-096600874F43}"/>
              </a:ext>
            </a:extLst>
          </p:cNvPr>
          <p:cNvSpPr txBox="1"/>
          <p:nvPr/>
        </p:nvSpPr>
        <p:spPr>
          <a:xfrm>
            <a:off x="3080083" y="2245956"/>
            <a:ext cx="845820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Zajmował się wynalazkami o znaczeniu militarnym, takimi jak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dynamit i proch</a:t>
            </a:r>
            <a:r>
              <a:rPr lang="en-US" sz="1600" b="1" dirty="0">
                <a:solidFill>
                  <a:srgbClr val="223363"/>
                </a:solidFill>
                <a:latin typeface="Raleway" pitchFamily="2" charset="-18"/>
              </a:rPr>
              <a:t>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bezdymny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Prowadził także prace m.in. nad: telefonem, bateriami, fonografem, elektrycznymi żarówkami, rozwojem syntetycznego kauczuku, skóry, jedwabiu.</a:t>
            </a:r>
            <a:br>
              <a:rPr lang="en-US" sz="1600" dirty="0">
                <a:solidFill>
                  <a:srgbClr val="223363"/>
                </a:solidFill>
                <a:latin typeface="Raleway" pitchFamily="2" charset="-18"/>
              </a:rPr>
            </a:b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 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Zgromadził majątek szacowany na ok.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6,5 miliona dolarów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Będąc wynalazcą zajmującym się między innymi odkryciami wykorzystywanymi w działaniach wojennych, zawdzięczał swoje bogactwo w dużej mierze produkcji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„narzędzi śmierci”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Stanowiło to dla Nobla poważny problem moralny. Na wynalazcy głęboko odcisnęła się także osobista tragedia. W wyniku eksplozji nitrogliceryny w należącej do niego fabryce zginął jego brat.									 </a:t>
            </a:r>
            <a:br>
              <a:rPr lang="en-US" sz="1600" dirty="0">
                <a:solidFill>
                  <a:srgbClr val="223363"/>
                </a:solidFill>
                <a:latin typeface="Raleway" pitchFamily="2" charset="-18"/>
              </a:rPr>
            </a:br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Władał biegle kilkoma językami. Pisywał wiersze, pozostawił niedokończoną powieść.</a:t>
            </a:r>
            <a:br>
              <a:rPr lang="pl-PL" sz="1600" dirty="0">
                <a:solidFill>
                  <a:srgbClr val="223363"/>
                </a:solidFill>
                <a:latin typeface="Raleway" pitchFamily="2" charset="-18"/>
              </a:rPr>
            </a:b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Był pacyfistą. Wierzył w dobroczynną rolę nauki i postępu technicznego.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937580-272E-A2B5-C85F-20A041D85345}"/>
              </a:ext>
            </a:extLst>
          </p:cNvPr>
          <p:cNvSpPr txBox="1"/>
          <p:nvPr/>
        </p:nvSpPr>
        <p:spPr>
          <a:xfrm>
            <a:off x="3080082" y="932050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Alfred Nobel</a:t>
            </a:r>
            <a:endParaRPr lang="en-US" sz="2000" dirty="0">
              <a:solidFill>
                <a:srgbClr val="E44225"/>
              </a:solidFill>
              <a:latin typeface="Bree Serif" panose="02000503040000020004" pitchFamily="2" charset="-18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B7F2D2D-278D-0208-55E0-5530CE07992E}"/>
              </a:ext>
            </a:extLst>
          </p:cNvPr>
          <p:cNvSpPr txBox="1"/>
          <p:nvPr/>
        </p:nvSpPr>
        <p:spPr>
          <a:xfrm>
            <a:off x="3080081" y="1551379"/>
            <a:ext cx="84582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E44225"/>
                </a:solidFill>
                <a:latin typeface="Bree Serif" panose="02000503040000020004" pitchFamily="2" charset="-18"/>
              </a:rPr>
              <a:t>21 X 1833 </a:t>
            </a:r>
            <a:r>
              <a:rPr lang="en-US" sz="2000" dirty="0" err="1">
                <a:solidFill>
                  <a:srgbClr val="E44225"/>
                </a:solidFill>
                <a:latin typeface="Bree Serif" panose="02000503040000020004" pitchFamily="2" charset="-18"/>
              </a:rPr>
              <a:t>Sztokholm</a:t>
            </a:r>
            <a:r>
              <a:rPr lang="en-US" sz="2000" dirty="0">
                <a:solidFill>
                  <a:srgbClr val="E44225"/>
                </a:solidFill>
                <a:latin typeface="Bree Serif" panose="02000503040000020004" pitchFamily="2" charset="-18"/>
              </a:rPr>
              <a:t> – 10 XII 1896 San Remo </a:t>
            </a:r>
          </a:p>
        </p:txBody>
      </p:sp>
    </p:spTree>
    <p:extLst>
      <p:ext uri="{BB962C8B-B14F-4D97-AF65-F5344CB8AC3E}">
        <p14:creationId xmlns:p14="http://schemas.microsoft.com/office/powerpoint/2010/main" val="826440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06864C1-DAC7-20DB-0E67-F4C9C7E3B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F72846C3-0BA7-D0CF-6514-9C72D370A6F9}"/>
              </a:ext>
            </a:extLst>
          </p:cNvPr>
          <p:cNvSpPr txBox="1"/>
          <p:nvPr/>
        </p:nvSpPr>
        <p:spPr>
          <a:xfrm>
            <a:off x="3080083" y="2401599"/>
            <a:ext cx="84582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Czy wiecie, jak wyglądały początki tego wyróżnienia?</a:t>
            </a:r>
            <a:endParaRPr lang="en-US" sz="1600" b="1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Wszystko zaczęło się od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testamentu Alfreda Nobla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, zatwierdzonego 27 listopada 1895 roku. Na poznanie treści ostatniej woli wynalazcy dynamitu świat musiał poczekać jeszcze ponad rok. Po śmierci Nobla w 1896 roku, ku oburzeniu jego rodziny, okazało się, że szwedzki chemik zdecydował się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przeznaczyć cały swój majątek na ufundowanie nagrody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, którą dzisiaj znamy właśnie jako Nagrodę Nobla.</a:t>
            </a:r>
            <a:endParaRPr lang="en-US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Zgodnie z wolą Nobla, wyróżnienie to miało trafiać do rąk osób, których osiągnięcia miały niebagatelne znaczenie dla dobra ludzkości.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E095A4A-DFC1-0423-5D9F-ED0D2301F0AD}"/>
              </a:ext>
            </a:extLst>
          </p:cNvPr>
          <p:cNvSpPr txBox="1"/>
          <p:nvPr/>
        </p:nvSpPr>
        <p:spPr>
          <a:xfrm>
            <a:off x="3080082" y="1544894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Nagroda Nobla</a:t>
            </a:r>
            <a:endParaRPr lang="en-US" sz="2000" dirty="0">
              <a:solidFill>
                <a:srgbClr val="E44225"/>
              </a:solidFill>
              <a:latin typeface="Bree Serif" panose="02000503040000020004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820703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52E545-AFD3-B9C1-8157-C693B689C2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905D5B73-BD06-C2B5-B5E2-7FFF21A9188F}"/>
              </a:ext>
            </a:extLst>
          </p:cNvPr>
          <p:cNvSpPr txBox="1"/>
          <p:nvPr/>
        </p:nvSpPr>
        <p:spPr>
          <a:xfrm>
            <a:off x="3080083" y="2109768"/>
            <a:ext cx="845820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W ilu dziedzinach przyznaje się to wyróżnienie?</a:t>
            </a:r>
          </a:p>
          <a:p>
            <a:pPr algn="just"/>
            <a:br>
              <a:rPr lang="pl-PL" sz="1600" dirty="0">
                <a:solidFill>
                  <a:srgbClr val="223363"/>
                </a:solidFill>
                <a:latin typeface="Raleway" pitchFamily="2" charset="-18"/>
              </a:rPr>
            </a:b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Nagrodę Nobla przyznaje się w sześciu dziedzinach: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fizyki, chemii, fizjologii lub medycyny, literatury i nauk ekonomicznych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Do tego należy doliczyć także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Pokojową Nagrodę Nobla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 przyznawaną przez Norweski Komitet Noblowski. </a:t>
            </a:r>
          </a:p>
          <a:p>
            <a:pPr algn="just"/>
            <a:br>
              <a:rPr lang="pl-PL" sz="1600" dirty="0">
                <a:solidFill>
                  <a:srgbClr val="223363"/>
                </a:solidFill>
                <a:latin typeface="Raleway" pitchFamily="2" charset="-18"/>
              </a:rPr>
            </a:b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Co ciekawe, w swoim testamencie Nobel wspomniał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jedynie o pięciu dziedzinach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, </a:t>
            </a:r>
            <a:br>
              <a:rPr lang="pl-PL" sz="1600" dirty="0">
                <a:solidFill>
                  <a:srgbClr val="223363"/>
                </a:solidFill>
                <a:latin typeface="Raleway" pitchFamily="2" charset="-18"/>
              </a:rPr>
            </a:b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w których miała być przyznawana nagroda. W ostatniej woli Szweda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nie było mowy </a:t>
            </a:r>
            <a:b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</a:b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o dziedzinie nauk ekonomicznych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Historia wyróżnienia w tej dziedzinie zaczyna się w 1968 roku, gdy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Bank Szwecji przekazał Fundacji Noblowskiej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 datek potrzebny do ufundowania tej nagrody. Co więcej, oficjalnie nie jest to tak naprawdę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Nagroda Nobla, lecz Nagroda Banku Szwecji im. A. Nobla w dziedzinie nauk ekonomicznych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</a:t>
            </a: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CDBBA94-A69E-DC69-C613-68B521C0C4F6}"/>
              </a:ext>
            </a:extLst>
          </p:cNvPr>
          <p:cNvSpPr txBox="1"/>
          <p:nvPr/>
        </p:nvSpPr>
        <p:spPr>
          <a:xfrm>
            <a:off x="3080082" y="1272518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Pięć czy sześć Nagród Nobla?</a:t>
            </a:r>
            <a:endParaRPr lang="en-US" sz="2000" dirty="0">
              <a:solidFill>
                <a:srgbClr val="E44225"/>
              </a:solidFill>
              <a:latin typeface="Bree Serif" panose="02000503040000020004" pitchFamily="2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504653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5DAAEE-D81A-D68B-34BB-C7457173C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D5AC6018-BCB5-FD8B-3B2B-348E72CC65A3}"/>
              </a:ext>
            </a:extLst>
          </p:cNvPr>
          <p:cNvSpPr txBox="1"/>
          <p:nvPr/>
        </p:nvSpPr>
        <p:spPr>
          <a:xfrm>
            <a:off x="3080082" y="932050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Nagroda Nobla w dziedzinie fizjologii lub medycyny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5F40273A-50CE-49F5-6DE9-2085A8F66755}"/>
              </a:ext>
            </a:extLst>
          </p:cNvPr>
          <p:cNvSpPr txBox="1"/>
          <p:nvPr/>
        </p:nvSpPr>
        <p:spPr>
          <a:xfrm>
            <a:off x="3080082" y="1678272"/>
            <a:ext cx="848942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Trzecie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 wymienione w testamencie Alfreda Nobla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wyróżnienie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 miało przypadać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osobie, która dokona najważniejszego odkrycia w dziedzinie fizjologii lub medycyny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. Nagrodę przyznaje się wyłącznie za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konkretne, niosące wartość dla nauk przyrodniczych lub medycyny osiągnięcia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, a nie za całokształt działalności badawczej. </a:t>
            </a:r>
          </a:p>
          <a:p>
            <a:pPr algn="just"/>
            <a:endParaRPr lang="pl-PL" dirty="0">
              <a:solidFill>
                <a:srgbClr val="223363"/>
              </a:solidFill>
              <a:latin typeface="Raleway" pitchFamily="2" charset="0"/>
            </a:endParaRPr>
          </a:p>
          <a:p>
            <a:pPr algn="just"/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Wyróżnienie jest wręczane od początku trwania konkursu, czyli od 1901 roku. </a:t>
            </a:r>
          </a:p>
          <a:p>
            <a:pPr algn="just"/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Pierwszym jego laureatem został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Emil Adolf von </a:t>
            </a:r>
            <a:r>
              <a:rPr lang="pl-PL" b="1" dirty="0" err="1">
                <a:solidFill>
                  <a:srgbClr val="223363"/>
                </a:solidFill>
                <a:latin typeface="Raleway" pitchFamily="2" charset="0"/>
              </a:rPr>
              <a:t>Behring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, uhonorowany </a:t>
            </a:r>
            <a:br>
              <a:rPr lang="pl-PL" dirty="0">
                <a:solidFill>
                  <a:srgbClr val="223363"/>
                </a:solidFill>
                <a:latin typeface="Raleway" pitchFamily="2" charset="0"/>
              </a:rPr>
            </a:b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za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prace nad surowicami odpornościowymi (i ich zastosowania w leczeniu błonicy).</a:t>
            </a:r>
          </a:p>
          <a:p>
            <a:pPr algn="just"/>
            <a:endParaRPr lang="pl-PL" b="1" dirty="0">
              <a:solidFill>
                <a:srgbClr val="223363"/>
              </a:solidFill>
              <a:latin typeface="Raleway" pitchFamily="2" charset="0"/>
            </a:endParaRPr>
          </a:p>
          <a:p>
            <a:pPr algn="just"/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Uroczyste wręczenie nagród następuje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10 grudnia 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w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Filharmonii </a:t>
            </a:r>
            <a:br>
              <a:rPr lang="pl-PL" b="1" dirty="0">
                <a:solidFill>
                  <a:srgbClr val="223363"/>
                </a:solidFill>
                <a:latin typeface="Raleway" pitchFamily="2" charset="0"/>
              </a:rPr>
            </a:b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w Sztokholmie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. Podczas ceremonii laureaci otrzymują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medale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,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dyplomy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 oraz </a:t>
            </a:r>
            <a:r>
              <a:rPr lang="pl-PL" b="1" dirty="0">
                <a:solidFill>
                  <a:srgbClr val="223363"/>
                </a:solidFill>
                <a:latin typeface="Raleway" pitchFamily="2" charset="0"/>
              </a:rPr>
              <a:t>potwierdzenie nagrody pieniężnej</a:t>
            </a:r>
            <a:r>
              <a:rPr lang="pl-PL" dirty="0">
                <a:solidFill>
                  <a:srgbClr val="223363"/>
                </a:solidFill>
                <a:latin typeface="Raleway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3543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5DAAEE-D81A-D68B-34BB-C7457173C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D5AC6018-BCB5-FD8B-3B2B-348E72CC65A3}"/>
              </a:ext>
            </a:extLst>
          </p:cNvPr>
          <p:cNvSpPr txBox="1"/>
          <p:nvPr/>
        </p:nvSpPr>
        <p:spPr>
          <a:xfrm>
            <a:off x="3080082" y="932050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Nagroda Nobla w dziedzinie fizjologii lub medycyny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B2D03EC-75F1-DC20-F0ED-62CBD5321481}"/>
              </a:ext>
            </a:extLst>
          </p:cNvPr>
          <p:cNvSpPr txBox="1"/>
          <p:nvPr/>
        </p:nvSpPr>
        <p:spPr>
          <a:xfrm>
            <a:off x="3080082" y="1678725"/>
            <a:ext cx="8229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Nagroda Nobla w dziedzinie fizjologii lub medycyny za rok 2025 została przyznana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Mary E. </a:t>
            </a:r>
            <a:r>
              <a:rPr lang="pl-PL" sz="1600" b="1" dirty="0" err="1">
                <a:solidFill>
                  <a:srgbClr val="223363"/>
                </a:solidFill>
                <a:latin typeface="Raleway" pitchFamily="2" charset="-18"/>
              </a:rPr>
              <a:t>Brunkow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,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Fredowi </a:t>
            </a:r>
            <a:r>
              <a:rPr lang="pl-PL" sz="1600" b="1" dirty="0" err="1">
                <a:solidFill>
                  <a:srgbClr val="223363"/>
                </a:solidFill>
                <a:latin typeface="Raleway" pitchFamily="2" charset="-18"/>
              </a:rPr>
              <a:t>Ramsdellowi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 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i </a:t>
            </a:r>
            <a:r>
              <a:rPr lang="pl-PL" sz="1600" b="1" dirty="0" err="1">
                <a:solidFill>
                  <a:srgbClr val="223363"/>
                </a:solidFill>
                <a:latin typeface="Raleway" pitchFamily="2" charset="-18"/>
              </a:rPr>
              <a:t>Shimonowi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 </a:t>
            </a:r>
            <a:r>
              <a:rPr lang="pl-PL" sz="1600" b="1" dirty="0" err="1">
                <a:solidFill>
                  <a:srgbClr val="223363"/>
                </a:solidFill>
                <a:latin typeface="Raleway" pitchFamily="2" charset="-18"/>
              </a:rPr>
              <a:t>Sakaguchiemu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 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„za ich odkrycia dotyczące obwodowej tolerancji immunologicznej”.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B458A43C-EDCE-8FB3-DD30-C8D931503D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0082" y="2794736"/>
            <a:ext cx="2086661" cy="313121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26998545-AD90-046E-A269-6E632B7D84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3993" y="2794735"/>
            <a:ext cx="2086661" cy="3131215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4DD73C59-3C5D-416D-7657-658741734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1147" y="2794734"/>
            <a:ext cx="2086661" cy="3131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938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5DAAEE-D81A-D68B-34BB-C7457173C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D5AC6018-BCB5-FD8B-3B2B-348E72CC65A3}"/>
              </a:ext>
            </a:extLst>
          </p:cNvPr>
          <p:cNvSpPr txBox="1"/>
          <p:nvPr/>
        </p:nvSpPr>
        <p:spPr>
          <a:xfrm>
            <a:off x="3080082" y="932050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Nagroda Nobla w dziedzinie fizjologii lub medycyny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C702F129-9294-8DB9-8F57-9835556DDBEB}"/>
              </a:ext>
            </a:extLst>
          </p:cNvPr>
          <p:cNvSpPr txBox="1"/>
          <p:nvPr/>
        </p:nvSpPr>
        <p:spPr>
          <a:xfrm>
            <a:off x="3080082" y="1584845"/>
            <a:ext cx="82296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Nagroda Nobla w dziedzinie fizjologii lub medycyny w 2025 roku została przyznana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za przełomowe odkrycia dotyczące obwodowej tolerancji immunologicznej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. Badania laureatów ujawniły kluczową rolę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komórek T regulatorowych (</a:t>
            </a:r>
            <a:r>
              <a:rPr lang="pl-PL" sz="1600" b="1" dirty="0" err="1">
                <a:solidFill>
                  <a:srgbClr val="223363"/>
                </a:solidFill>
                <a:latin typeface="Raleway" pitchFamily="2" charset="-18"/>
              </a:rPr>
              <a:t>Treg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) 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w zapobieganiu autoimmunizacji, czyli atakowaniu własnych tkanek przez układ odpornościowy. Dzięki ich pracy lepiej rozumiemy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mechanizmy chroniące organizm przed chorobami 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autoimmunologicznymi, co otwiera nowe możliwości leczenia takich schorzeń jak cukrzyca typu 1 czy stwardnienie rozsiane.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A2CE4F8-70BF-3492-0305-A88BAEB941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980" y="3473569"/>
            <a:ext cx="5181351" cy="2499598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C65E1305-630A-410B-4FFD-B6E0410908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082" y="3617151"/>
            <a:ext cx="2356016" cy="235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886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5DAAEE-D81A-D68B-34BB-C7457173C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D5AC6018-BCB5-FD8B-3B2B-348E72CC65A3}"/>
              </a:ext>
            </a:extLst>
          </p:cNvPr>
          <p:cNvSpPr txBox="1"/>
          <p:nvPr/>
        </p:nvSpPr>
        <p:spPr>
          <a:xfrm>
            <a:off x="3080082" y="932050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Nagroda Nobla w dziedzinie fizjologii lub medycyny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75CD3F9-F100-75CC-3ABA-2FCC30FD8BD0}"/>
              </a:ext>
            </a:extLst>
          </p:cNvPr>
          <p:cNvSpPr txBox="1"/>
          <p:nvPr/>
        </p:nvSpPr>
        <p:spPr>
          <a:xfrm>
            <a:off x="2769265" y="1613048"/>
            <a:ext cx="8769018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Wprowadzenie: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„Czym jest i jak działa układ odpornościowy?”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Cel: Uczniowie poznają podstawowe funkcje i elementy układu odpornościowego. 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Przebieg: Nauczyciel robi wprowadzenie z prezentacją, opowiada o limfocytach, narządach limfatycznych i mechanizmach obrony, a uczniowie notują, pytają i komentują.</a:t>
            </a: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Burza mózgów: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„Dlaczego układ odpornościowy czasem atakuje własne ciało?” 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Cel: Zrozumienie mechanizmów autoimmunizacyjnych. 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Przebieg: Uczniowie w grupach wypisują możliwe przyczyny chorób autoimmunologicznych, a następnie wspólnie analizują, które z nich mogą wynikać z zaburzeń tolerancji immunologicznej.</a:t>
            </a: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Dyskusja klasowa: </a:t>
            </a:r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„Czy manipulowanie układem odpornościowym to przyszłość medycyny?” 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Cel: Rozwijanie krytycznego myślenia i umiejętności argumentacji. 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Przebieg: Uczniowie dzielą się na dwie grupy: zwolenników i sceptyków terapii immunologicznych. Każda strona przygotowuje argumenty i bierze udział w moderowanej debacie.</a:t>
            </a:r>
          </a:p>
        </p:txBody>
      </p:sp>
    </p:spTree>
    <p:extLst>
      <p:ext uri="{BB962C8B-B14F-4D97-AF65-F5344CB8AC3E}">
        <p14:creationId xmlns:p14="http://schemas.microsoft.com/office/powerpoint/2010/main" val="103814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5DAAEE-D81A-D68B-34BB-C7457173C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ole tekstowe 6">
            <a:extLst>
              <a:ext uri="{FF2B5EF4-FFF2-40B4-BE49-F238E27FC236}">
                <a16:creationId xmlns:a16="http://schemas.microsoft.com/office/drawing/2014/main" id="{D5AC6018-BCB5-FD8B-3B2B-348E72CC65A3}"/>
              </a:ext>
            </a:extLst>
          </p:cNvPr>
          <p:cNvSpPr txBox="1"/>
          <p:nvPr/>
        </p:nvSpPr>
        <p:spPr>
          <a:xfrm>
            <a:off x="3080082" y="932050"/>
            <a:ext cx="84582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000" dirty="0">
                <a:solidFill>
                  <a:srgbClr val="E44225"/>
                </a:solidFill>
                <a:latin typeface="Bree Serif" panose="02000503040000020004" pitchFamily="2" charset="-18"/>
              </a:rPr>
              <a:t>Nagroda Nobla w dziedzinie fizjologii lub medycyny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7106CEA1-B13D-8FF3-7E6F-7DE3141B78D8}"/>
              </a:ext>
            </a:extLst>
          </p:cNvPr>
          <p:cNvSpPr txBox="1"/>
          <p:nvPr/>
        </p:nvSpPr>
        <p:spPr>
          <a:xfrm>
            <a:off x="3080082" y="1584845"/>
            <a:ext cx="82296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Bibliografia: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https://www.nobelprize.org/prizes/medicine/2025/popular-information/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 (dostęp dnia 6.10.2025)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https://www.nobelprize.org/uploads/2025/10/advanced-medicineprize2025.pdf</a:t>
            </a:r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 (dostęp dnia 6.10.2025)</a:t>
            </a: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endParaRPr lang="pl-PL" sz="1600" dirty="0">
              <a:solidFill>
                <a:srgbClr val="223363"/>
              </a:solidFill>
              <a:latin typeface="Raleway" pitchFamily="2" charset="-18"/>
            </a:endParaRPr>
          </a:p>
          <a:p>
            <a:pPr algn="just"/>
            <a:r>
              <a:rPr lang="pl-PL" sz="1600" b="1" dirty="0">
                <a:solidFill>
                  <a:srgbClr val="223363"/>
                </a:solidFill>
                <a:latin typeface="Raleway" pitchFamily="2" charset="-18"/>
              </a:rPr>
              <a:t>Prezentację przygotował:</a:t>
            </a:r>
          </a:p>
          <a:p>
            <a:pPr algn="just"/>
            <a:r>
              <a:rPr lang="pl-PL" sz="1600" dirty="0">
                <a:solidFill>
                  <a:srgbClr val="223363"/>
                </a:solidFill>
                <a:latin typeface="Raleway" pitchFamily="2" charset="-18"/>
              </a:rPr>
              <a:t>Karol Gawalski – lekarz rezydent patomorfologii Wojskowego Instytutu Medycznego oraz doktorant Laboratorium Medycyny Doświadczalnej Warszawskiego Uniwersytetu Medycznego. </a:t>
            </a:r>
          </a:p>
        </p:txBody>
      </p:sp>
    </p:spTree>
    <p:extLst>
      <p:ext uri="{BB962C8B-B14F-4D97-AF65-F5344CB8AC3E}">
        <p14:creationId xmlns:p14="http://schemas.microsoft.com/office/powerpoint/2010/main" val="1107905920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839</Words>
  <Application>Microsoft Macintosh PowerPoint</Application>
  <PresentationFormat>Panoramiczny</PresentationFormat>
  <Paragraphs>53</Paragraphs>
  <Slides>10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10</vt:i4>
      </vt:variant>
    </vt:vector>
  </HeadingPairs>
  <TitlesOfParts>
    <vt:vector size="16" baseType="lpstr">
      <vt:lpstr>Arial</vt:lpstr>
      <vt:lpstr>Bree Serif</vt:lpstr>
      <vt:lpstr>Calibri</vt:lpstr>
      <vt:lpstr>Calibri Light</vt:lpstr>
      <vt:lpstr>Raleway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Mateusz Gryżewski</dc:creator>
  <cp:lastModifiedBy>Jakub Zygmunt</cp:lastModifiedBy>
  <cp:revision>10</cp:revision>
  <dcterms:created xsi:type="dcterms:W3CDTF">2025-09-21T18:50:26Z</dcterms:created>
  <dcterms:modified xsi:type="dcterms:W3CDTF">2025-10-07T14:14:18Z</dcterms:modified>
</cp:coreProperties>
</file>